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Inter"/>
      <p:regular r:id="rId30"/>
      <p:bold r:id="rId31"/>
    </p:embeddedFont>
    <p:embeddedFont>
      <p:font typeface="Source Code Pr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6" roundtripDataSignature="AMtx7mjRjCtx6w6AzqbENuKkR9SnBk16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01BAE7-B368-4F93-9269-DAC46869A43C}">
  <a:tblStyle styleId="{4601BAE7-B368-4F93-9269-DAC46869A43C}" styleName="Table_0">
    <a:wholeTbl>
      <a:tcTxStyle b="off" i="off">
        <a:font>
          <a:latin typeface="Inter Semi Bold"/>
          <a:ea typeface="Inter Semi Bold"/>
          <a:cs typeface="Inter Semi Bold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11" Type="http://schemas.openxmlformats.org/officeDocument/2006/relationships/slide" Target="slides/slide5.xml"/><Relationship Id="rId33" Type="http://schemas.openxmlformats.org/officeDocument/2006/relationships/font" Target="fonts/SourceCodePro-bold.fntdata"/><Relationship Id="rId10" Type="http://schemas.openxmlformats.org/officeDocument/2006/relationships/slide" Target="slides/slide4.xml"/><Relationship Id="rId32" Type="http://schemas.openxmlformats.org/officeDocument/2006/relationships/font" Target="fonts/SourceCodePro-regular.fntdata"/><Relationship Id="rId13" Type="http://schemas.openxmlformats.org/officeDocument/2006/relationships/slide" Target="slides/slide7.xml"/><Relationship Id="rId35" Type="http://schemas.openxmlformats.org/officeDocument/2006/relationships/font" Target="fonts/SourceCodePro-boldItalic.fntdata"/><Relationship Id="rId12" Type="http://schemas.openxmlformats.org/officeDocument/2006/relationships/slide" Target="slides/slide6.xml"/><Relationship Id="rId34" Type="http://schemas.openxmlformats.org/officeDocument/2006/relationships/font" Target="fonts/SourceCodePr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uk-U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" name="Google Shape;3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c4113b28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задания: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int side = 5;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String string = "";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draw_box();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draw_box()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for (int i = 1; i &lt;= side; i++)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for (int j = 1; j &lt;= side; j++)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string += " * ";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println(string);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string = "";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gac4113b285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c4113b28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задания: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int side = 5;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String string = "";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draw_box();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draw_box()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for (int i = 1; i &lt;= side; i++)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for (int j = 1; j &lt;= i; j++)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string += " * ";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println(string);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string = "";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gac4113b285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c4113b28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Если параметры указаны при инициализации функции, то попытка вызвать функцию без параметров будет сопровождаться ошибкой.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4" name="Google Shape;164;gac4113b285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c4113b28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задания: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size(700, 700);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background(0);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starSky(10000);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starSky(int number)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for (int i = 0; i &lt; number; i++)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int x = (int)random(0, 900);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int y = (int)random(0, 900);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int clr = (int)random(50, 255);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int alpha = (int)random(100, 255);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stroke(clr, clr, clr, alpha);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strokeWeight((int)random(3, 6));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point(x, y);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gac4113b285_0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c4113b28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Системные функции не требуют явного вызова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6" name="Google Shape;186;gac4113b285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4113b28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как видите, системная функция draw() абсолютно пустая, она не вызывает </a:t>
            </a: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ни какую</a:t>
            </a: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из функций и ничего не рисует. </a:t>
            </a:r>
            <a:r>
              <a:rPr b="1" lang="uk-UA" sz="1400">
                <a:latin typeface="Courier New"/>
                <a:ea typeface="Courier New"/>
                <a:cs typeface="Courier New"/>
                <a:sym typeface="Courier New"/>
              </a:rPr>
              <a:t>НО, при этом она должна </a:t>
            </a:r>
            <a:r>
              <a:rPr b="1" lang="uk-UA" sz="1400">
                <a:latin typeface="Courier New"/>
                <a:ea typeface="Courier New"/>
                <a:cs typeface="Courier New"/>
                <a:sym typeface="Courier New"/>
              </a:rPr>
              <a:t>присутствовать</a:t>
            </a:r>
            <a:r>
              <a:rPr b="1" lang="uk-UA" sz="1400">
                <a:latin typeface="Courier New"/>
                <a:ea typeface="Courier New"/>
                <a:cs typeface="Courier New"/>
                <a:sym typeface="Courier New"/>
              </a:rPr>
              <a:t> в программе, иначе функция события mouseClicked не будет работать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gac4113b285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c4113b28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задания: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int ell_x = 250;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int ell_y = 250;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size(500, 500);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fill(random(255), random(255), random(255));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background(255);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ellipse(ell_x, ell_y, 100, 100);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mouseDragged()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if (mouseX &lt; ell_x + 50 &amp;&amp; mouseX &gt; ell_x - 50 &amp;&amp; mouseY &lt; ell_y + 50 &amp;&amp; mouseY &gt; ell_y - 50)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ell_x = mouseX;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ell_y = mouseY;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gac4113b285_0_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c4113b28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задания: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int figure_size;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size(500, 500);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background(255);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Cent_quad(int x, int y, int a)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rect(x - a/2, y - a/2, a, a);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Circle(int x, int y, int a)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ellipse(x, y, a, a);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mousePressed()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fill(random(255), random(255), random(255));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figure_size = (int)random(20, 100);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Cent_quad(mouseX, mouseY, figure_size);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mouseReleased()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fill(random(255), random(255), random(255));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Circle(mouseX, mouseY, figure_size / 2);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gac4113b285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c71d0817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8" name="Google Shape;228;g8c71d0817c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" name="Google Shape;4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c4113b285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c4113b28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задания: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size(500, 500);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background(255);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noStroke();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for (int i = 0; i &lt;= 500; i += 35)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fill((int)random(255), (int)random(255), (int)random(255));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ellipse(i, i, 50, 50);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ac4113b285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bd601bdc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" name="Google Shape;85;g8bd601bdc6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c4113b28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" name="Google Shape;96;gac4113b285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c4113b28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8" name="Google Shape;108;gac4113b285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c4113b28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" name="Google Shape;120;gac4113b285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c4113b28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800">
                <a:latin typeface="Roboto"/>
                <a:ea typeface="Roboto"/>
                <a:cs typeface="Roboto"/>
                <a:sym typeface="Roboto"/>
              </a:rPr>
              <a:t>Внешняя переменная используется, только если внутри функции нет такой локальной.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0" name="Google Shape;130;gac4113b285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7"/>
          <p:cNvSpPr txBox="1"/>
          <p:nvPr>
            <p:ph type="ctrTitle"/>
          </p:nvPr>
        </p:nvSpPr>
        <p:spPr>
          <a:xfrm>
            <a:off x="251520" y="5013176"/>
            <a:ext cx="4896544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i="0" sz="3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" type="body"/>
          </p:nvPr>
        </p:nvSpPr>
        <p:spPr>
          <a:xfrm>
            <a:off x="250474" y="5851147"/>
            <a:ext cx="2492725" cy="7200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">
  <p:cSld name="Ligh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5" name="Google Shape;15;p8"/>
          <p:cNvSpPr/>
          <p:nvPr/>
        </p:nvSpPr>
        <p:spPr>
          <a:xfrm rot="-5400000">
            <a:off x="8262223" y="5482492"/>
            <a:ext cx="1255576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uk-UA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PROCESSING</a:t>
            </a:r>
            <a:endParaRPr b="1"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8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" name="Google Shape;17;p8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nguage">
  <p:cSld name="Langua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/>
          <p:nvPr>
            <p:ph type="ctrTitle"/>
          </p:nvPr>
        </p:nvSpPr>
        <p:spPr>
          <a:xfrm>
            <a:off x="251521" y="116632"/>
            <a:ext cx="4126270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1" name="Google Shape;21;p9"/>
          <p:cNvSpPr/>
          <p:nvPr/>
        </p:nvSpPr>
        <p:spPr>
          <a:xfrm rot="-5400000">
            <a:off x="8262223" y="5482492"/>
            <a:ext cx="1255576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uk-UA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PROCESSING</a:t>
            </a:r>
            <a:endParaRPr b="1"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Google Shape;22;p9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" name="Google Shape;23;p9"/>
          <p:cNvSpPr/>
          <p:nvPr>
            <p:ph idx="2" type="tbl"/>
          </p:nvPr>
        </p:nvSpPr>
        <p:spPr>
          <a:xfrm>
            <a:off x="1545580" y="1019175"/>
            <a:ext cx="5514310" cy="555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" name="Google Shape;24;p9"/>
          <p:cNvSpPr txBox="1"/>
          <p:nvPr>
            <p:ph idx="3" type="body"/>
          </p:nvPr>
        </p:nvSpPr>
        <p:spPr>
          <a:xfrm>
            <a:off x="4546377" y="116632"/>
            <a:ext cx="3820788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um">
  <p:cSld name="Mediu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8" name="Google Shape;28;p10"/>
          <p:cNvSpPr/>
          <p:nvPr/>
        </p:nvSpPr>
        <p:spPr>
          <a:xfrm rot="-5400000">
            <a:off x="8262223" y="5482492"/>
            <a:ext cx="1255576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uk-UA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PROCESSING</a:t>
            </a:r>
            <a:endParaRPr b="1"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">
  <p:cSld name="Dar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32" name="Google Shape;32;p11"/>
          <p:cNvSpPr/>
          <p:nvPr/>
        </p:nvSpPr>
        <p:spPr>
          <a:xfrm rot="-5400000">
            <a:off x="8262223" y="5482492"/>
            <a:ext cx="1255576" cy="2880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uk-UA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PROCESSING</a:t>
            </a:r>
            <a:endParaRPr b="1" i="0" sz="11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Google Shape;33;p11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4" name="Google Shape;34;p11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gif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/>
          <p:nvPr>
            <p:ph type="ctrTitle"/>
          </p:nvPr>
        </p:nvSpPr>
        <p:spPr>
          <a:xfrm>
            <a:off x="251525" y="5013175"/>
            <a:ext cx="66657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</a:pPr>
            <a:r>
              <a:rPr lang="uk-UA" sz="4000">
                <a:solidFill>
                  <a:srgbClr val="3E3E46"/>
                </a:solidFill>
                <a:latin typeface="Roboto"/>
                <a:ea typeface="Roboto"/>
                <a:cs typeface="Roboto"/>
                <a:sym typeface="Roboto"/>
              </a:rPr>
              <a:t>ФУНКЦИИ</a:t>
            </a:r>
            <a:endParaRPr sz="4000">
              <a:solidFill>
                <a:srgbClr val="3E3E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40;p1"/>
          <p:cNvSpPr txBox="1"/>
          <p:nvPr>
            <p:ph idx="1" type="body"/>
          </p:nvPr>
        </p:nvSpPr>
        <p:spPr>
          <a:xfrm>
            <a:off x="250475" y="5851150"/>
            <a:ext cx="2745600" cy="7200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uk-UA"/>
              <a:t>LESSON </a:t>
            </a:r>
            <a:r>
              <a:rPr lang="uk-UA"/>
              <a:t>12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c4113b285_0_70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45" name="Google Shape;145;gac4113b285_0_70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12</a:t>
            </a:r>
            <a:endParaRPr/>
          </a:p>
        </p:txBody>
      </p:sp>
      <p:sp>
        <p:nvSpPr>
          <p:cNvPr id="146" name="Google Shape;146;gac4113b285_0_70"/>
          <p:cNvSpPr txBox="1"/>
          <p:nvPr>
            <p:ph type="ctrTitle"/>
          </p:nvPr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Задание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gac4113b285_0_70"/>
          <p:cNvSpPr txBox="1"/>
          <p:nvPr/>
        </p:nvSpPr>
        <p:spPr>
          <a:xfrm>
            <a:off x="437250" y="1339100"/>
            <a:ext cx="7929900" cy="111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функцию draw_box(), которая выводит звездный квадрат с размерами, которые зависят от глобальной переменной:</a:t>
            </a:r>
            <a:endParaRPr b="0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gac4113b285_0_70"/>
          <p:cNvSpPr/>
          <p:nvPr/>
        </p:nvSpPr>
        <p:spPr>
          <a:xfrm>
            <a:off x="251521" y="11515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43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gac4113b285_0_70"/>
          <p:cNvSpPr txBox="1"/>
          <p:nvPr/>
        </p:nvSpPr>
        <p:spPr>
          <a:xfrm>
            <a:off x="437250" y="2833725"/>
            <a:ext cx="3431100" cy="3317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>
              <a:srgbClr val="000000">
                <a:alpha val="4824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4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</a:t>
            </a: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side = </a:t>
            </a:r>
            <a:r>
              <a:rPr lang="uk-UA" sz="2400">
                <a:solidFill>
                  <a:srgbClr val="7D479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2400">
              <a:solidFill>
                <a:srgbClr val="33997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4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uk-UA" sz="24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setup</a:t>
            </a: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b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draw_box();</a:t>
            </a:r>
            <a:br>
              <a:rPr lang="uk-UA" sz="24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b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4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draw_box() {</a:t>
            </a:r>
            <a:b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uk-UA" sz="2400">
                <a:latin typeface="Source Code Pro"/>
                <a:ea typeface="Source Code Pro"/>
                <a:cs typeface="Source Code Pro"/>
                <a:sym typeface="Source Code Pro"/>
              </a:rPr>
              <a:t>...</a:t>
            </a:r>
            <a:b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3800">
              <a:solidFill>
                <a:srgbClr val="33997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0" name="Google Shape;150;gac4113b285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600" y="3069225"/>
            <a:ext cx="4359525" cy="28467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c4113b285_0_81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56" name="Google Shape;156;gac4113b285_0_81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12</a:t>
            </a:r>
            <a:endParaRPr/>
          </a:p>
        </p:txBody>
      </p:sp>
      <p:sp>
        <p:nvSpPr>
          <p:cNvPr id="157" name="Google Shape;157;gac4113b285_0_81"/>
          <p:cNvSpPr txBox="1"/>
          <p:nvPr>
            <p:ph type="ctrTitle"/>
          </p:nvPr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Задание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gac4113b285_0_81"/>
          <p:cNvSpPr txBox="1"/>
          <p:nvPr/>
        </p:nvSpPr>
        <p:spPr>
          <a:xfrm>
            <a:off x="437250" y="1339100"/>
            <a:ext cx="7929900" cy="111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Напишите функцию draw_triangle(), которая выводит звездный прямоугольный треугольник, катеты которого зависят от глобальной переменной:</a:t>
            </a:r>
            <a:endParaRPr b="0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gac4113b285_0_81"/>
          <p:cNvSpPr/>
          <p:nvPr/>
        </p:nvSpPr>
        <p:spPr>
          <a:xfrm>
            <a:off x="251521" y="11515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43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gac4113b285_0_81"/>
          <p:cNvSpPr txBox="1"/>
          <p:nvPr/>
        </p:nvSpPr>
        <p:spPr>
          <a:xfrm>
            <a:off x="437250" y="3363625"/>
            <a:ext cx="4404600" cy="3177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>
              <a:srgbClr val="000000">
                <a:alpha val="4824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4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</a:t>
            </a: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side = </a:t>
            </a:r>
            <a:r>
              <a:rPr lang="uk-UA" sz="2400">
                <a:solidFill>
                  <a:srgbClr val="7D479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2400">
              <a:solidFill>
                <a:srgbClr val="33997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4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uk-UA" sz="24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setup</a:t>
            </a: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b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draw_triangle();</a:t>
            </a:r>
            <a:br>
              <a:rPr lang="uk-UA" sz="24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b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4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draw_</a:t>
            </a: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triangle</a:t>
            </a: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b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uk-UA" sz="2400">
                <a:latin typeface="Source Code Pro"/>
                <a:ea typeface="Source Code Pro"/>
                <a:cs typeface="Source Code Pro"/>
                <a:sym typeface="Source Code Pro"/>
              </a:rPr>
              <a:t>...</a:t>
            </a:r>
            <a:b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3800">
              <a:solidFill>
                <a:srgbClr val="33997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1" name="Google Shape;161;gac4113b285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775" y="2600375"/>
            <a:ext cx="3599344" cy="2650497"/>
          </a:xfrm>
          <a:prstGeom prst="rect">
            <a:avLst/>
          </a:prstGeom>
          <a:noFill/>
          <a:ln>
            <a:noFill/>
          </a:ln>
          <a:effectLst>
            <a:outerShdw blurRad="314325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c4113b285_0_94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67" name="Google Shape;167;gac4113b285_0_94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12</a:t>
            </a:r>
            <a:endParaRPr/>
          </a:p>
        </p:txBody>
      </p:sp>
      <p:sp>
        <p:nvSpPr>
          <p:cNvPr id="168" name="Google Shape;168;gac4113b285_0_94"/>
          <p:cNvSpPr txBox="1"/>
          <p:nvPr>
            <p:ph type="ctrTitle"/>
          </p:nvPr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Параметры функции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gac4113b285_0_94"/>
          <p:cNvSpPr txBox="1"/>
          <p:nvPr/>
        </p:nvSpPr>
        <p:spPr>
          <a:xfrm>
            <a:off x="437250" y="1264050"/>
            <a:ext cx="7929900" cy="99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можем передать внутрь функции любую информацию, используя параметры (также называемые аргументами функции).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gac4113b285_0_94"/>
          <p:cNvSpPr/>
          <p:nvPr/>
        </p:nvSpPr>
        <p:spPr>
          <a:xfrm>
            <a:off x="251521" y="107647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gac4113b285_0_94"/>
          <p:cNvSpPr txBox="1"/>
          <p:nvPr/>
        </p:nvSpPr>
        <p:spPr>
          <a:xfrm>
            <a:off x="2033525" y="2412600"/>
            <a:ext cx="4551600" cy="2972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>
              <a:srgbClr val="000000">
                <a:alpha val="4824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1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uk-UA" sz="21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setup</a:t>
            </a: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b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Plus(2, 3); </a:t>
            </a:r>
            <a:r>
              <a:rPr lang="uk-UA" sz="21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Sum: 5</a:t>
            </a:r>
            <a:br>
              <a:rPr lang="uk-UA" sz="21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b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1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Plus(</a:t>
            </a:r>
            <a:r>
              <a:rPr lang="uk-UA" sz="21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</a:t>
            </a: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a, </a:t>
            </a:r>
            <a:r>
              <a:rPr lang="uk-UA" sz="21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</a:t>
            </a: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b) {</a:t>
            </a:r>
            <a:b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uk-UA" sz="21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</a:t>
            </a: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sum = a + b;</a:t>
            </a:r>
            <a:b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uk-UA" sz="21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uk-UA" sz="2100">
                <a:solidFill>
                  <a:srgbClr val="7D479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"Sum: "</a:t>
            </a: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sum);</a:t>
            </a:r>
            <a:b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2600">
              <a:solidFill>
                <a:srgbClr val="E2661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gac4113b285_0_94"/>
          <p:cNvSpPr txBox="1"/>
          <p:nvPr/>
        </p:nvSpPr>
        <p:spPr>
          <a:xfrm>
            <a:off x="437250" y="5628850"/>
            <a:ext cx="7929900" cy="99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Когда функция вызывается в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setup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переданные значения копируются в локальные переменные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Затем они используются в теле функции.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gac4113b285_0_94"/>
          <p:cNvSpPr/>
          <p:nvPr/>
        </p:nvSpPr>
        <p:spPr>
          <a:xfrm>
            <a:off x="251508" y="544127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c4113b285_0_106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79" name="Google Shape;179;gac4113b285_0_106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12</a:t>
            </a:r>
            <a:endParaRPr/>
          </a:p>
        </p:txBody>
      </p:sp>
      <p:sp>
        <p:nvSpPr>
          <p:cNvPr id="180" name="Google Shape;180;gac4113b285_0_106"/>
          <p:cNvSpPr txBox="1"/>
          <p:nvPr>
            <p:ph type="ctrTitle"/>
          </p:nvPr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Задание 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gac4113b285_0_106"/>
          <p:cNvSpPr txBox="1"/>
          <p:nvPr/>
        </p:nvSpPr>
        <p:spPr>
          <a:xfrm>
            <a:off x="437238" y="1141788"/>
            <a:ext cx="7929900" cy="111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Дополните алгоритм, который вы делали на прошлом уроке. Поместите цикл в функцию, которая будет принимать 1 параметр - количество звезд на небе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gac4113b285_0_106"/>
          <p:cNvSpPr/>
          <p:nvPr/>
        </p:nvSpPr>
        <p:spPr>
          <a:xfrm>
            <a:off x="251508" y="954208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43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gac4113b285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350" y="2396050"/>
            <a:ext cx="4127700" cy="4163400"/>
          </a:xfrm>
          <a:prstGeom prst="rect">
            <a:avLst/>
          </a:prstGeom>
          <a:noFill/>
          <a:ln>
            <a:noFill/>
          </a:ln>
          <a:effectLst>
            <a:outerShdw blurRad="300038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c4113b285_0_118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89" name="Google Shape;189;gac4113b285_0_118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12</a:t>
            </a:r>
            <a:endParaRPr/>
          </a:p>
        </p:txBody>
      </p:sp>
      <p:sp>
        <p:nvSpPr>
          <p:cNvPr id="190" name="Google Shape;190;gac4113b285_0_118"/>
          <p:cNvSpPr txBox="1"/>
          <p:nvPr>
            <p:ph type="ctrTitle"/>
          </p:nvPr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Системные</a:t>
            </a:r>
            <a:r>
              <a:rPr lang="uk-UA">
                <a:latin typeface="Roboto"/>
                <a:ea typeface="Roboto"/>
                <a:cs typeface="Roboto"/>
                <a:sym typeface="Roboto"/>
              </a:rPr>
              <a:t> функции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gac4113b285_0_118"/>
          <p:cNvSpPr txBox="1"/>
          <p:nvPr/>
        </p:nvSpPr>
        <p:spPr>
          <a:xfrm>
            <a:off x="437250" y="1264050"/>
            <a:ext cx="7929900" cy="99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Кроме “самодельных” функций, есть также и системные функции, как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setup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draw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которые позволяют отслеживать различные события: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gac4113b285_0_118"/>
          <p:cNvSpPr/>
          <p:nvPr/>
        </p:nvSpPr>
        <p:spPr>
          <a:xfrm>
            <a:off x="251521" y="107647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gac4113b285_0_118"/>
          <p:cNvSpPr txBox="1"/>
          <p:nvPr/>
        </p:nvSpPr>
        <p:spPr>
          <a:xfrm>
            <a:off x="437250" y="2527700"/>
            <a:ext cx="7929900" cy="4099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mouseClicked()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- </a:t>
            </a:r>
            <a:r>
              <a:rPr lang="uk-UA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вызывается после клика (нажать и отпустить) на любую из кнопок мыши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mouseDragged()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 </a:t>
            </a:r>
            <a:r>
              <a:rPr lang="uk-UA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вызывается, когда мышь перемещается, при этом любая из клавиш мыши нажата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mouseMoved()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 </a:t>
            </a:r>
            <a:r>
              <a:rPr lang="uk-UA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вызывается, когда мышь перемещается, при этом любая из клавиш мыши не нажата.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mousePressed()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 </a:t>
            </a:r>
            <a:r>
              <a:rPr lang="uk-UA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вызывается после нажатия на любую из клавиш мыши (не дожидаясь отпускания)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mouseReleased()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 </a:t>
            </a:r>
            <a:r>
              <a:rPr lang="uk-UA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вызывается после того, как любая из клавиш мыши была отпущена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4" name="Google Shape;194;gac4113b285_0_118"/>
          <p:cNvSpPr/>
          <p:nvPr/>
        </p:nvSpPr>
        <p:spPr>
          <a:xfrm>
            <a:off x="251508" y="23401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c4113b285_0_129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00" name="Google Shape;200;gac4113b285_0_129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12</a:t>
            </a:r>
            <a:endParaRPr/>
          </a:p>
        </p:txBody>
      </p:sp>
      <p:sp>
        <p:nvSpPr>
          <p:cNvPr id="201" name="Google Shape;201;gac4113b285_0_129"/>
          <p:cNvSpPr txBox="1"/>
          <p:nvPr>
            <p:ph type="ctrTitle"/>
          </p:nvPr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Системные функции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gac4113b285_0_129"/>
          <p:cNvSpPr txBox="1"/>
          <p:nvPr/>
        </p:nvSpPr>
        <p:spPr>
          <a:xfrm>
            <a:off x="437250" y="1264050"/>
            <a:ext cx="7929900" cy="64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Пример работы системной функции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mouseClicked()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gac4113b285_0_129"/>
          <p:cNvSpPr/>
          <p:nvPr/>
        </p:nvSpPr>
        <p:spPr>
          <a:xfrm>
            <a:off x="251521" y="107647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gac4113b285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50" y="2332567"/>
            <a:ext cx="7929901" cy="3759408"/>
          </a:xfrm>
          <a:prstGeom prst="rect">
            <a:avLst/>
          </a:prstGeom>
          <a:noFill/>
          <a:ln>
            <a:noFill/>
          </a:ln>
          <a:effectLst>
            <a:outerShdw blurRad="28575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c4113b285_0_149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10" name="Google Shape;210;gac4113b285_0_149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12</a:t>
            </a:r>
            <a:endParaRPr/>
          </a:p>
        </p:txBody>
      </p:sp>
      <p:sp>
        <p:nvSpPr>
          <p:cNvPr id="211" name="Google Shape;211;gac4113b285_0_149"/>
          <p:cNvSpPr txBox="1"/>
          <p:nvPr>
            <p:ph type="ctrTitle"/>
          </p:nvPr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Задание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gac4113b285_0_149"/>
          <p:cNvSpPr txBox="1"/>
          <p:nvPr/>
        </p:nvSpPr>
        <p:spPr>
          <a:xfrm>
            <a:off x="437238" y="1141788"/>
            <a:ext cx="7929900" cy="111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Используя системные функции, реализуйте пример ниже.</a:t>
            </a:r>
            <a:b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Заметьте, фигура позволяет изменять своё положение только тогда, когда курсор мыши находится в 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ее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пределах.</a:t>
            </a:r>
            <a:endParaRPr b="0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gac4113b285_0_149"/>
          <p:cNvSpPr/>
          <p:nvPr/>
        </p:nvSpPr>
        <p:spPr>
          <a:xfrm>
            <a:off x="251508" y="954208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43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gac4113b285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025" y="2401238"/>
            <a:ext cx="4260405" cy="4295113"/>
          </a:xfrm>
          <a:prstGeom prst="rect">
            <a:avLst/>
          </a:prstGeom>
          <a:noFill/>
          <a:ln>
            <a:noFill/>
          </a:ln>
          <a:effectLst>
            <a:outerShdw blurRad="285750" rotWithShape="0" algn="bl">
              <a:srgbClr val="000000">
                <a:alpha val="50000"/>
              </a:srgbClr>
            </a:outerShdw>
          </a:effectLst>
        </p:spPr>
      </p:pic>
      <p:pic>
        <p:nvPicPr>
          <p:cNvPr id="215" name="Google Shape;215;gac4113b285_0_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1250" y="3189363"/>
            <a:ext cx="2718875" cy="27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c4113b285_0_140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21" name="Google Shape;221;gac4113b285_0_140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12</a:t>
            </a:r>
            <a:endParaRPr/>
          </a:p>
        </p:txBody>
      </p:sp>
      <p:sp>
        <p:nvSpPr>
          <p:cNvPr id="222" name="Google Shape;222;gac4113b285_0_140"/>
          <p:cNvSpPr txBox="1"/>
          <p:nvPr>
            <p:ph type="ctrTitle"/>
          </p:nvPr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Задание 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gac4113b285_0_140"/>
          <p:cNvSpPr txBox="1"/>
          <p:nvPr/>
        </p:nvSpPr>
        <p:spPr>
          <a:xfrm>
            <a:off x="437250" y="1141800"/>
            <a:ext cx="7929900" cy="1976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Используя функции, реализуйте пример ниже. </a:t>
            </a:r>
            <a:b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После клика по холсту появляется 2 фигуры случайного цвета и размера (при нажатии - квадрат, при отпускании - окружность)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Размер окружности должен всегда быть меньше размера квадрата.</a:t>
            </a:r>
            <a:b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gac4113b285_0_140"/>
          <p:cNvSpPr/>
          <p:nvPr/>
        </p:nvSpPr>
        <p:spPr>
          <a:xfrm>
            <a:off x="251508" y="954208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43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gac4113b285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926" y="3224450"/>
            <a:ext cx="3418925" cy="3446775"/>
          </a:xfrm>
          <a:prstGeom prst="rect">
            <a:avLst/>
          </a:prstGeom>
          <a:noFill/>
          <a:ln>
            <a:noFill/>
          </a:ln>
          <a:effectLst>
            <a:outerShdw blurRad="28575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c71d0817c_0_41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31" name="Google Shape;231;g8c71d0817c_0_41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12</a:t>
            </a:r>
            <a:endParaRPr/>
          </a:p>
        </p:txBody>
      </p:sp>
      <p:sp>
        <p:nvSpPr>
          <p:cNvPr id="232" name="Google Shape;232;g8c71d0817c_0_41"/>
          <p:cNvSpPr txBox="1"/>
          <p:nvPr>
            <p:ph type="ctrTitle"/>
          </p:nvPr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Вопросы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g8c71d0817c_0_41"/>
          <p:cNvSpPr/>
          <p:nvPr/>
        </p:nvSpPr>
        <p:spPr>
          <a:xfrm>
            <a:off x="503075" y="1283375"/>
            <a:ext cx="7864200" cy="671400"/>
          </a:xfrm>
          <a:prstGeom prst="rect">
            <a:avLst/>
          </a:prstGeom>
          <a:noFill/>
          <a:ln cap="flat" cmpd="sng" w="9525">
            <a:solidFill>
              <a:srgbClr val="54556B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sx="103000" rotWithShape="0" algn="ctr" sy="103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Какое максимальное количество параметром можно добавить в функцию?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g8c71d0817c_0_41"/>
          <p:cNvSpPr/>
          <p:nvPr/>
        </p:nvSpPr>
        <p:spPr>
          <a:xfrm>
            <a:off x="251546" y="1141308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g8c71d0817c_0_41"/>
          <p:cNvSpPr/>
          <p:nvPr/>
        </p:nvSpPr>
        <p:spPr>
          <a:xfrm>
            <a:off x="502950" y="2264575"/>
            <a:ext cx="7864200" cy="529200"/>
          </a:xfrm>
          <a:prstGeom prst="rect">
            <a:avLst/>
          </a:prstGeom>
          <a:noFill/>
          <a:ln cap="flat" cmpd="sng" w="9525">
            <a:solidFill>
              <a:srgbClr val="54556B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sx="103000" rotWithShape="0" algn="ctr" sy="103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Чем глобальные переменные отличаются от локальных?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g8c71d0817c_0_41"/>
          <p:cNvSpPr/>
          <p:nvPr/>
        </p:nvSpPr>
        <p:spPr>
          <a:xfrm>
            <a:off x="251496" y="2122509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g8c71d0817c_0_41"/>
          <p:cNvSpPr/>
          <p:nvPr/>
        </p:nvSpPr>
        <p:spPr>
          <a:xfrm>
            <a:off x="502950" y="3191425"/>
            <a:ext cx="7864200" cy="720000"/>
          </a:xfrm>
          <a:prstGeom prst="rect">
            <a:avLst/>
          </a:prstGeom>
          <a:noFill/>
          <a:ln cap="flat" cmpd="sng" w="9525">
            <a:solidFill>
              <a:srgbClr val="54556B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sx="103000" rotWithShape="0" algn="ctr" sy="103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Чем отличается системная функция mousePressed от mouseClicked</a:t>
            </a:r>
            <a:r>
              <a:rPr b="0" i="0" lang="uk-UA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g8c71d0817c_0_41"/>
          <p:cNvSpPr/>
          <p:nvPr/>
        </p:nvSpPr>
        <p:spPr>
          <a:xfrm>
            <a:off x="251496" y="304934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g8c71d0817c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3200" y="4059502"/>
            <a:ext cx="2521750" cy="25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На этом всё!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5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46" name="Google Shape;246;p5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12</a:t>
            </a:r>
            <a:endParaRPr/>
          </a:p>
        </p:txBody>
      </p:sp>
      <p:pic>
        <p:nvPicPr>
          <p:cNvPr id="247" name="Google Shape;24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1453537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46" name="Google Shape;46;p2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12</a:t>
            </a:r>
            <a:endParaRPr/>
          </a:p>
        </p:txBody>
      </p:sp>
      <p:sp>
        <p:nvSpPr>
          <p:cNvPr id="47" name="Google Shape;47;p2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План на четверть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327800" y="1462125"/>
            <a:ext cx="3812700" cy="540000"/>
          </a:xfrm>
          <a:prstGeom prst="rect">
            <a:avLst/>
          </a:prstGeom>
          <a:solidFill>
            <a:srgbClr val="E8D55F">
              <a:alpha val="3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ПРОЕКТ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327800" y="2047825"/>
            <a:ext cx="3812700" cy="540000"/>
          </a:xfrm>
          <a:prstGeom prst="rect">
            <a:avLst/>
          </a:prstGeom>
          <a:solidFill>
            <a:srgbClr val="E8D55F">
              <a:alpha val="3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ПРОЕКТ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327800" y="2633550"/>
            <a:ext cx="3812700" cy="540000"/>
          </a:xfrm>
          <a:prstGeom prst="rect">
            <a:avLst/>
          </a:prstGeom>
          <a:solidFill>
            <a:srgbClr val="E8D55F">
              <a:alpha val="3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ПРОЕКТ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327800" y="3219275"/>
            <a:ext cx="3812700" cy="540000"/>
          </a:xfrm>
          <a:prstGeom prst="rect">
            <a:avLst/>
          </a:prstGeom>
          <a:solidFill>
            <a:srgbClr val="E8D55F">
              <a:alpha val="3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МАРАФОН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327750" y="5576925"/>
            <a:ext cx="3812700" cy="54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УСЛОВИЯ В PROCESSING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327750" y="3822150"/>
            <a:ext cx="3812700" cy="5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ФУНКЦИИ</a:t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327750" y="4422975"/>
            <a:ext cx="3812700" cy="54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latin typeface="Roboto"/>
                <a:ea typeface="Roboto"/>
                <a:cs typeface="Roboto"/>
                <a:sym typeface="Roboto"/>
              </a:rPr>
              <a:t>ЦИКЛЫ В PROCESSING</a:t>
            </a:r>
            <a:endParaRPr b="0" i="0" sz="1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327750" y="4999950"/>
            <a:ext cx="3812700" cy="54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МАРАФОН 2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>
            <p:ph type="ctrTitle"/>
          </p:nvPr>
        </p:nvSpPr>
        <p:spPr>
          <a:xfrm>
            <a:off x="251521" y="116632"/>
            <a:ext cx="4126270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English 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3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62" name="Google Shape;62;p3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12</a:t>
            </a:r>
            <a:endParaRPr/>
          </a:p>
        </p:txBody>
      </p:sp>
      <p:graphicFrame>
        <p:nvGraphicFramePr>
          <p:cNvPr id="63" name="Google Shape;63;p3"/>
          <p:cNvGraphicFramePr/>
          <p:nvPr/>
        </p:nvGraphicFramePr>
        <p:xfrm>
          <a:off x="1377150" y="183547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{4601BAE7-B368-4F93-9269-DAC46869A43C}</a:tableStyleId>
              </a:tblPr>
              <a:tblGrid>
                <a:gridCol w="3226525"/>
                <a:gridCol w="3226525"/>
              </a:tblGrid>
              <a:tr h="7741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Void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Local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Неопределенный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Локальный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741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Global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Parameter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Глобальный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Параметр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741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Press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Drag</a:t>
                      </a:r>
                      <a:endParaRPr sz="2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Release</a:t>
                      </a:r>
                      <a:endParaRPr sz="2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Нажать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Тащить</a:t>
                      </a:r>
                      <a:endParaRPr sz="2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Отпустить</a:t>
                      </a:r>
                      <a:endParaRPr sz="2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2435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1" sz="28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1" sz="28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1" sz="28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1" sz="28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1" sz="28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1" sz="28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1" sz="28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1" sz="2800" u="none" cap="none" strike="noStrike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64" name="Google Shape;64;p3"/>
          <p:cNvSpPr txBox="1"/>
          <p:nvPr>
            <p:ph idx="3" type="body"/>
          </p:nvPr>
        </p:nvSpPr>
        <p:spPr>
          <a:xfrm>
            <a:off x="4546377" y="116632"/>
            <a:ext cx="3820788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uk-UA" sz="3100">
                <a:latin typeface="Roboto"/>
                <a:ea typeface="Roboto"/>
                <a:cs typeface="Roboto"/>
                <a:sym typeface="Roboto"/>
              </a:rPr>
              <a:t>Время Английского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26775"/>
            <a:ext cx="2831200" cy="283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c4113b285_0_4"/>
          <p:cNvSpPr txBox="1"/>
          <p:nvPr/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uk-UA" sz="2400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‹#›</a:t>
            </a:fld>
            <a:endParaRPr b="0" i="0" sz="2400" u="none" cap="none" strike="noStrik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2" name="Google Shape;72;gac4113b285_0_4"/>
          <p:cNvSpPr txBox="1"/>
          <p:nvPr/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uk-UA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LESSON </a:t>
            </a:r>
            <a:r>
              <a:rPr lang="uk-UA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12</a:t>
            </a:r>
            <a:endParaRPr b="0" i="0" sz="14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" name="Google Shape;73;gac4113b285_0_4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uk-UA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было в прошлый раз?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gac4113b285_0_4"/>
          <p:cNvSpPr txBox="1"/>
          <p:nvPr/>
        </p:nvSpPr>
        <p:spPr>
          <a:xfrm>
            <a:off x="437250" y="1339100"/>
            <a:ext cx="7929900" cy="469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Цикл for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gac4113b285_0_4"/>
          <p:cNvSpPr/>
          <p:nvPr/>
        </p:nvSpPr>
        <p:spPr>
          <a:xfrm>
            <a:off x="251521" y="11515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gac4113b285_0_4"/>
          <p:cNvSpPr txBox="1"/>
          <p:nvPr/>
        </p:nvSpPr>
        <p:spPr>
          <a:xfrm>
            <a:off x="437263" y="2158963"/>
            <a:ext cx="7929900" cy="469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Вложенные циклы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gac4113b285_0_4"/>
          <p:cNvSpPr/>
          <p:nvPr/>
        </p:nvSpPr>
        <p:spPr>
          <a:xfrm>
            <a:off x="251533" y="1971384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gac4113b285_0_4"/>
          <p:cNvSpPr txBox="1"/>
          <p:nvPr/>
        </p:nvSpPr>
        <p:spPr>
          <a:xfrm>
            <a:off x="437275" y="2978800"/>
            <a:ext cx="7929900" cy="469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Цикл while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gac4113b285_0_4"/>
          <p:cNvSpPr/>
          <p:nvPr/>
        </p:nvSpPr>
        <p:spPr>
          <a:xfrm>
            <a:off x="251533" y="27912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gac4113b285_0_4"/>
          <p:cNvSpPr txBox="1"/>
          <p:nvPr/>
        </p:nvSpPr>
        <p:spPr>
          <a:xfrm>
            <a:off x="437275" y="4982225"/>
            <a:ext cx="3569100" cy="529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uk-UA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Задание для разминки:</a:t>
            </a:r>
            <a:endParaRPr b="0" i="1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gac4113b285_0_4"/>
          <p:cNvSpPr/>
          <p:nvPr/>
        </p:nvSpPr>
        <p:spPr>
          <a:xfrm>
            <a:off x="251533" y="4794584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" name="Google Shape;82;gac4113b285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013" y="3627600"/>
            <a:ext cx="3080358" cy="31052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bd601bdc6_0_1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88" name="Google Shape;88;g8bd601bdc6_0_1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12</a:t>
            </a:r>
            <a:endParaRPr/>
          </a:p>
        </p:txBody>
      </p:sp>
      <p:sp>
        <p:nvSpPr>
          <p:cNvPr id="89" name="Google Shape;89;g8bd601bdc6_0_1"/>
          <p:cNvSpPr txBox="1"/>
          <p:nvPr>
            <p:ph type="ctrTitle"/>
          </p:nvPr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Функции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g8bd601bdc6_0_1"/>
          <p:cNvSpPr txBox="1"/>
          <p:nvPr/>
        </p:nvSpPr>
        <p:spPr>
          <a:xfrm>
            <a:off x="437250" y="1339100"/>
            <a:ext cx="7929900" cy="78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Очень часто приходится повторять одно и то же действие во многих частях программы.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g8bd601bdc6_0_1"/>
          <p:cNvSpPr/>
          <p:nvPr/>
        </p:nvSpPr>
        <p:spPr>
          <a:xfrm>
            <a:off x="251521" y="11515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g8bd601bdc6_0_1"/>
          <p:cNvSpPr txBox="1"/>
          <p:nvPr/>
        </p:nvSpPr>
        <p:spPr>
          <a:xfrm>
            <a:off x="437250" y="2548350"/>
            <a:ext cx="7929900" cy="141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Чтобы не повторять один и тот же код во многих местах, были придуманы функции. </a:t>
            </a:r>
            <a:endParaRPr sz="2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-UA" sz="2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Функции</a:t>
            </a:r>
            <a:r>
              <a:rPr lang="uk-UA" sz="2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являются основными «строительными блоками» программы.</a:t>
            </a:r>
            <a:endParaRPr sz="2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g8bd601bdc6_0_1"/>
          <p:cNvSpPr/>
          <p:nvPr/>
        </p:nvSpPr>
        <p:spPr>
          <a:xfrm>
            <a:off x="251508" y="236077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c4113b285_0_18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99" name="Google Shape;99;gac4113b285_0_18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12</a:t>
            </a:r>
            <a:endParaRPr/>
          </a:p>
        </p:txBody>
      </p:sp>
      <p:sp>
        <p:nvSpPr>
          <p:cNvPr id="100" name="Google Shape;100;gac4113b285_0_18"/>
          <p:cNvSpPr txBox="1"/>
          <p:nvPr>
            <p:ph type="ctrTitle"/>
          </p:nvPr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Объявление функции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gac4113b285_0_18"/>
          <p:cNvSpPr txBox="1"/>
          <p:nvPr/>
        </p:nvSpPr>
        <p:spPr>
          <a:xfrm>
            <a:off x="437250" y="1264050"/>
            <a:ext cx="7929900" cy="52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Пример объявления функции:</a:t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gac4113b285_0_18"/>
          <p:cNvSpPr/>
          <p:nvPr/>
        </p:nvSpPr>
        <p:spPr>
          <a:xfrm>
            <a:off x="251521" y="107647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gac4113b285_0_18"/>
          <p:cNvSpPr txBox="1"/>
          <p:nvPr/>
        </p:nvSpPr>
        <p:spPr>
          <a:xfrm>
            <a:off x="2322450" y="2243363"/>
            <a:ext cx="4159500" cy="1651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000000">
                <a:alpha val="4824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5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uk-UA" sz="2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showMessage() {</a:t>
            </a:r>
            <a:br>
              <a:rPr lang="uk-UA" sz="2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uk-UA" sz="25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uk-UA" sz="2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uk-UA" sz="2500">
                <a:solidFill>
                  <a:srgbClr val="7D479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"Hello"</a:t>
            </a:r>
            <a:r>
              <a:rPr lang="uk-UA" sz="2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lang="uk-UA" sz="2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4100">
              <a:solidFill>
                <a:srgbClr val="6699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4" name="Google Shape;104;gac4113b285_0_18"/>
          <p:cNvSpPr txBox="1"/>
          <p:nvPr/>
        </p:nvSpPr>
        <p:spPr>
          <a:xfrm>
            <a:off x="437250" y="4345275"/>
            <a:ext cx="7929900" cy="144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Вначале идёт ключевое слово </a:t>
            </a:r>
            <a:r>
              <a:rPr b="1" i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void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после него имя функции, затем список параметров в круглых скобках (в нашем случае параметров нет).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После чего идет “тело функции” внутри фигурных скобок.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gac4113b285_0_18"/>
          <p:cNvSpPr/>
          <p:nvPr/>
        </p:nvSpPr>
        <p:spPr>
          <a:xfrm>
            <a:off x="251508" y="41576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c4113b285_0_35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11" name="Google Shape;111;gac4113b285_0_35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12</a:t>
            </a:r>
            <a:endParaRPr/>
          </a:p>
        </p:txBody>
      </p:sp>
      <p:sp>
        <p:nvSpPr>
          <p:cNvPr id="112" name="Google Shape;112;gac4113b285_0_35"/>
          <p:cNvSpPr txBox="1"/>
          <p:nvPr>
            <p:ph type="ctrTitle"/>
          </p:nvPr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Вызов</a:t>
            </a:r>
            <a:r>
              <a:rPr lang="uk-UA">
                <a:latin typeface="Roboto"/>
                <a:ea typeface="Roboto"/>
                <a:cs typeface="Roboto"/>
                <a:sym typeface="Roboto"/>
              </a:rPr>
              <a:t> функции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gac4113b285_0_35"/>
          <p:cNvSpPr txBox="1"/>
          <p:nvPr/>
        </p:nvSpPr>
        <p:spPr>
          <a:xfrm>
            <a:off x="437250" y="1264050"/>
            <a:ext cx="7929900" cy="72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Наша новая функция может быть вызвана по её имени: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showMessage()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gac4113b285_0_35"/>
          <p:cNvSpPr/>
          <p:nvPr/>
        </p:nvSpPr>
        <p:spPr>
          <a:xfrm>
            <a:off x="251521" y="107647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gac4113b285_0_35"/>
          <p:cNvSpPr txBox="1"/>
          <p:nvPr/>
        </p:nvSpPr>
        <p:spPr>
          <a:xfrm>
            <a:off x="2350200" y="2175450"/>
            <a:ext cx="4104000" cy="279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000000">
                <a:alpha val="4824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5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uk-UA" sz="2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uk-UA" sz="25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setup</a:t>
            </a:r>
            <a:r>
              <a:rPr lang="uk-UA" sz="2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br>
              <a:rPr lang="uk-UA" sz="2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showMessage();</a:t>
            </a:r>
            <a:br>
              <a:rPr lang="uk-UA" sz="2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br>
              <a:rPr lang="uk-UA" sz="2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5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uk-UA" sz="2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showMessage() {</a:t>
            </a:r>
            <a:br>
              <a:rPr lang="uk-UA" sz="2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uk-UA" sz="25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uk-UA" sz="2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uk-UA" sz="2500">
                <a:solidFill>
                  <a:srgbClr val="7D479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"Hello"</a:t>
            </a:r>
            <a:r>
              <a:rPr lang="uk-UA" sz="2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lang="uk-UA" sz="2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3900">
              <a:solidFill>
                <a:srgbClr val="33997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6" name="Google Shape;116;gac4113b285_0_35"/>
          <p:cNvSpPr txBox="1"/>
          <p:nvPr/>
        </p:nvSpPr>
        <p:spPr>
          <a:xfrm>
            <a:off x="437250" y="5217775"/>
            <a:ext cx="7929900" cy="144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Вызов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showMessage()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выполняет код функции.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Если понадобится поменять сообщение или способ его вывода – достаточно изменить его в одном месте: в функции, которая его выводит.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gac4113b285_0_35"/>
          <p:cNvSpPr/>
          <p:nvPr/>
        </p:nvSpPr>
        <p:spPr>
          <a:xfrm>
            <a:off x="251508" y="50301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c4113b285_0_47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23" name="Google Shape;123;gac4113b285_0_47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12</a:t>
            </a:r>
            <a:endParaRPr/>
          </a:p>
        </p:txBody>
      </p:sp>
      <p:sp>
        <p:nvSpPr>
          <p:cNvPr id="124" name="Google Shape;124;gac4113b285_0_47"/>
          <p:cNvSpPr txBox="1"/>
          <p:nvPr>
            <p:ph type="ctrTitle"/>
          </p:nvPr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Локальные переменные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gac4113b285_0_47"/>
          <p:cNvSpPr txBox="1"/>
          <p:nvPr/>
        </p:nvSpPr>
        <p:spPr>
          <a:xfrm>
            <a:off x="437250" y="1264050"/>
            <a:ext cx="7929900" cy="72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Переменные, объявленные внутри функции, видны только внутри этой функции.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gac4113b285_0_47"/>
          <p:cNvSpPr/>
          <p:nvPr/>
        </p:nvSpPr>
        <p:spPr>
          <a:xfrm>
            <a:off x="251521" y="107647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gac4113b285_0_47"/>
          <p:cNvSpPr txBox="1"/>
          <p:nvPr/>
        </p:nvSpPr>
        <p:spPr>
          <a:xfrm>
            <a:off x="437250" y="2372475"/>
            <a:ext cx="7929900" cy="3688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>
              <a:srgbClr val="000000">
                <a:alpha val="4824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7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uk-UA" sz="2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uk-UA" sz="27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setup</a:t>
            </a:r>
            <a:r>
              <a:rPr lang="uk-UA" sz="2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br>
              <a:rPr lang="uk-UA" sz="2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showMessage(); </a:t>
            </a:r>
            <a:r>
              <a:rPr lang="uk-UA" sz="2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Hello, World!</a:t>
            </a:r>
            <a:br>
              <a:rPr lang="uk-UA" sz="2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uk-UA" sz="27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uk-UA" sz="2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uk-UA" sz="2700">
                <a:solidFill>
                  <a:schemeClr val="dk1"/>
                </a:solidFill>
                <a:highlight>
                  <a:srgbClr val="F4CC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message</a:t>
            </a:r>
            <a:r>
              <a:rPr lang="uk-UA" sz="2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 </a:t>
            </a:r>
            <a:r>
              <a:rPr lang="uk-UA" sz="2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Будет ошибка</a:t>
            </a:r>
            <a:br>
              <a:rPr lang="uk-UA" sz="2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br>
              <a:rPr lang="uk-UA" sz="2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7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uk-UA" sz="2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showMessage() {</a:t>
            </a:r>
            <a:br>
              <a:rPr lang="uk-UA" sz="2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uk-UA" sz="27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String</a:t>
            </a:r>
            <a:r>
              <a:rPr lang="uk-UA" sz="2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message = </a:t>
            </a:r>
            <a:r>
              <a:rPr lang="uk-UA" sz="2700">
                <a:solidFill>
                  <a:srgbClr val="7D479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"Hello, World!"</a:t>
            </a:r>
            <a:r>
              <a:rPr lang="uk-UA" sz="2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uk-UA" sz="2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uk-UA" sz="27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uk-UA" sz="2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(message);</a:t>
            </a:r>
            <a:br>
              <a:rPr lang="uk-UA" sz="2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4100">
              <a:solidFill>
                <a:srgbClr val="33997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c4113b285_0_59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33" name="Google Shape;133;gac4113b285_0_59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12</a:t>
            </a:r>
            <a:endParaRPr/>
          </a:p>
        </p:txBody>
      </p:sp>
      <p:sp>
        <p:nvSpPr>
          <p:cNvPr id="134" name="Google Shape;134;gac4113b285_0_59"/>
          <p:cNvSpPr txBox="1"/>
          <p:nvPr>
            <p:ph type="ctrTitle"/>
          </p:nvPr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Глобальные</a:t>
            </a:r>
            <a:r>
              <a:rPr lang="uk-UA">
                <a:latin typeface="Roboto"/>
                <a:ea typeface="Roboto"/>
                <a:cs typeface="Roboto"/>
                <a:sym typeface="Roboto"/>
              </a:rPr>
              <a:t> переменные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gac4113b285_0_59"/>
          <p:cNvSpPr txBox="1"/>
          <p:nvPr/>
        </p:nvSpPr>
        <p:spPr>
          <a:xfrm>
            <a:off x="437250" y="1264050"/>
            <a:ext cx="7929900" cy="52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 функции есть доступ к внешним переменным: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gac4113b285_0_59"/>
          <p:cNvSpPr/>
          <p:nvPr/>
        </p:nvSpPr>
        <p:spPr>
          <a:xfrm>
            <a:off x="251521" y="107647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gac4113b285_0_59"/>
          <p:cNvSpPr txBox="1"/>
          <p:nvPr/>
        </p:nvSpPr>
        <p:spPr>
          <a:xfrm>
            <a:off x="907350" y="2084163"/>
            <a:ext cx="6989700" cy="3500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00038" rotWithShape="0" algn="bl">
              <a:srgbClr val="000000">
                <a:alpha val="4824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4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String</a:t>
            </a: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name = </a:t>
            </a:r>
            <a:r>
              <a:rPr lang="uk-UA" sz="2400">
                <a:solidFill>
                  <a:srgbClr val="7D479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"John"</a:t>
            </a: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2400">
              <a:solidFill>
                <a:srgbClr val="33997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4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uk-UA" sz="24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setup</a:t>
            </a: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b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showMessage(); </a:t>
            </a:r>
            <a:r>
              <a:rPr lang="uk-UA" sz="24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Hello, John!</a:t>
            </a:r>
            <a:br>
              <a:rPr lang="uk-UA" sz="24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b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4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showMessage() {</a:t>
            </a:r>
            <a:b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uk-UA" sz="24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String</a:t>
            </a: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message = </a:t>
            </a:r>
            <a:r>
              <a:rPr lang="uk-UA" sz="2400">
                <a:solidFill>
                  <a:srgbClr val="7D479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"Hello, " </a:t>
            </a:r>
            <a:r>
              <a:rPr lang="uk-UA" sz="2400">
                <a:latin typeface="Source Code Pro"/>
                <a:ea typeface="Source Code Pro"/>
                <a:cs typeface="Source Code Pro"/>
                <a:sym typeface="Source Code Pro"/>
              </a:rPr>
              <a:t>+ name</a:t>
            </a: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uk-UA" sz="24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(message);</a:t>
            </a:r>
            <a:b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3800">
              <a:solidFill>
                <a:srgbClr val="33997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8" name="Google Shape;138;gac4113b285_0_59"/>
          <p:cNvSpPr txBox="1"/>
          <p:nvPr/>
        </p:nvSpPr>
        <p:spPr>
          <a:xfrm>
            <a:off x="437250" y="5875475"/>
            <a:ext cx="7929900" cy="654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Функция обладает полным доступом к внешним переменным и может изменять их значение.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gac4113b285_0_59"/>
          <p:cNvSpPr/>
          <p:nvPr/>
        </p:nvSpPr>
        <p:spPr>
          <a:xfrm>
            <a:off x="251508" y="56878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art 1 - Title">
  <a:themeElements>
    <a:clrScheme name="Robocode - SoftDev">
      <a:dk1>
        <a:srgbClr val="000000"/>
      </a:dk1>
      <a:lt1>
        <a:srgbClr val="FFFFFF"/>
      </a:lt1>
      <a:dk2>
        <a:srgbClr val="60617A"/>
      </a:dk2>
      <a:lt2>
        <a:srgbClr val="F5F5F5"/>
      </a:lt2>
      <a:accent1>
        <a:srgbClr val="F5F5F5"/>
      </a:accent1>
      <a:accent2>
        <a:srgbClr val="EFE18D"/>
      </a:accent2>
      <a:accent3>
        <a:srgbClr val="E8D55F"/>
      </a:accent3>
      <a:accent4>
        <a:srgbClr val="60617A"/>
      </a:accent4>
      <a:accent5>
        <a:srgbClr val="54556B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UserAnonymus</dc:creator>
</cp:coreProperties>
</file>